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erospace bold" charset="1" panose="00000500000000000000"/>
      <p:regular r:id="rId19"/>
    </p:embeddedFont>
    <p:embeddedFont>
      <p:font typeface="Amiri Bold" charset="1" panose="00000500000000000000"/>
      <p:regular r:id="rId20"/>
    </p:embeddedFont>
    <p:embeddedFont>
      <p:font typeface="Amiri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Relationship Id="rId7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129480" y="-4181744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0" y="0"/>
                </a:lnTo>
                <a:lnTo>
                  <a:pt x="14029040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804214" y="6975886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4"/>
                </a:moveTo>
                <a:lnTo>
                  <a:pt x="0" y="3670484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01099" y="4144595"/>
            <a:ext cx="2244496" cy="2264231"/>
          </a:xfrm>
          <a:custGeom>
            <a:avLst/>
            <a:gdLst/>
            <a:ahLst/>
            <a:cxnLst/>
            <a:rect r="r" b="b" t="t" l="l"/>
            <a:pathLst>
              <a:path h="2264231" w="2244496">
                <a:moveTo>
                  <a:pt x="0" y="0"/>
                </a:moveTo>
                <a:lnTo>
                  <a:pt x="2244496" y="0"/>
                </a:lnTo>
                <a:lnTo>
                  <a:pt x="2244496" y="2264231"/>
                </a:lnTo>
                <a:lnTo>
                  <a:pt x="0" y="2264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2" t="-322" r="-60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43546" y="2045691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62201" y="8564460"/>
            <a:ext cx="5748782" cy="1387680"/>
          </a:xfrm>
          <a:custGeom>
            <a:avLst/>
            <a:gdLst/>
            <a:ahLst/>
            <a:cxnLst/>
            <a:rect r="r" b="b" t="t" l="l"/>
            <a:pathLst>
              <a:path h="1387680" w="5748782">
                <a:moveTo>
                  <a:pt x="0" y="0"/>
                </a:moveTo>
                <a:lnTo>
                  <a:pt x="5748782" y="0"/>
                </a:lnTo>
                <a:lnTo>
                  <a:pt x="5748782" y="1387680"/>
                </a:lnTo>
                <a:lnTo>
                  <a:pt x="0" y="138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36592" y="0"/>
            <a:ext cx="10744916" cy="2914435"/>
          </a:xfrm>
          <a:custGeom>
            <a:avLst/>
            <a:gdLst/>
            <a:ahLst/>
            <a:cxnLst/>
            <a:rect r="r" b="b" t="t" l="l"/>
            <a:pathLst>
              <a:path h="2914435" w="10744916">
                <a:moveTo>
                  <a:pt x="0" y="0"/>
                </a:moveTo>
                <a:lnTo>
                  <a:pt x="10744916" y="0"/>
                </a:lnTo>
                <a:lnTo>
                  <a:pt x="10744916" y="2914435"/>
                </a:lnTo>
                <a:lnTo>
                  <a:pt x="0" y="29144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71932" r="0" b="-7385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2817" y="7478994"/>
            <a:ext cx="1382796" cy="2664269"/>
          </a:xfrm>
          <a:custGeom>
            <a:avLst/>
            <a:gdLst/>
            <a:ahLst/>
            <a:cxnLst/>
            <a:rect r="r" b="b" t="t" l="l"/>
            <a:pathLst>
              <a:path h="2664269" w="1382796">
                <a:moveTo>
                  <a:pt x="0" y="0"/>
                </a:moveTo>
                <a:lnTo>
                  <a:pt x="1382795" y="0"/>
                </a:lnTo>
                <a:lnTo>
                  <a:pt x="1382795" y="2664269"/>
                </a:lnTo>
                <a:lnTo>
                  <a:pt x="0" y="2664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4838" t="0" r="-799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1319" y="4144595"/>
            <a:ext cx="2188587" cy="2831291"/>
          </a:xfrm>
          <a:custGeom>
            <a:avLst/>
            <a:gdLst/>
            <a:ahLst/>
            <a:cxnLst/>
            <a:rect r="r" b="b" t="t" l="l"/>
            <a:pathLst>
              <a:path h="2831291" w="2188587">
                <a:moveTo>
                  <a:pt x="0" y="0"/>
                </a:moveTo>
                <a:lnTo>
                  <a:pt x="2188586" y="0"/>
                </a:lnTo>
                <a:lnTo>
                  <a:pt x="2188586" y="2831291"/>
                </a:lnTo>
                <a:lnTo>
                  <a:pt x="0" y="2831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7758" y="1601342"/>
            <a:ext cx="7168834" cy="371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1"/>
              </a:lnSpc>
            </a:pPr>
            <a:r>
              <a:rPr lang="en-US" sz="6800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INSTAGRAM PERFORMANCE FOR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3734" y="6240659"/>
            <a:ext cx="8419226" cy="171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REPORT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30258" y="8782234"/>
            <a:ext cx="6812669" cy="84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7"/>
              </a:lnSpc>
            </a:pPr>
            <a:r>
              <a:rPr lang="en-US" sz="4876" b="true">
                <a:solidFill>
                  <a:srgbClr val="A86147"/>
                </a:solidFill>
                <a:latin typeface="Amiri Bold"/>
                <a:ea typeface="Amiri Bold"/>
                <a:cs typeface="Amiri Bold"/>
                <a:sym typeface="Amiri Bold"/>
              </a:rPr>
              <a:t>byDebashish Borah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962879" y="-3796075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1" y="0"/>
                </a:lnTo>
                <a:lnTo>
                  <a:pt x="14029041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07442" y="9258300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5" y="0"/>
                </a:lnTo>
                <a:lnTo>
                  <a:pt x="2726385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373264" y="674687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5"/>
                </a:moveTo>
                <a:lnTo>
                  <a:pt x="0" y="3670485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3654" y="1491597"/>
            <a:ext cx="10371229" cy="6130452"/>
          </a:xfrm>
          <a:custGeom>
            <a:avLst/>
            <a:gdLst/>
            <a:ahLst/>
            <a:cxnLst/>
            <a:rect r="r" b="b" t="t" l="l"/>
            <a:pathLst>
              <a:path h="6130452" w="10371229">
                <a:moveTo>
                  <a:pt x="0" y="0"/>
                </a:moveTo>
                <a:lnTo>
                  <a:pt x="10371229" y="0"/>
                </a:lnTo>
                <a:lnTo>
                  <a:pt x="10371229" y="6130452"/>
                </a:lnTo>
                <a:lnTo>
                  <a:pt x="0" y="6130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25" r="0" b="-202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9098" y="327678"/>
            <a:ext cx="16332109" cy="116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5"/>
              </a:lnSpc>
            </a:pPr>
            <a:r>
              <a:rPr lang="en-US" sz="6089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ENGAGEMENT SOURCE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4885" y="7080242"/>
            <a:ext cx="14762919" cy="365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Insights:</a:t>
            </a:r>
          </a:p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Tut</a:t>
            </a: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orials and Giveaways yield top engagement (~18.5%+).</a:t>
            </a:r>
          </a:p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Curious and Excited emotional tones drive the best reactions.</a:t>
            </a:r>
          </a:p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📌 Recommendation: Continue using curiosity-driven content and tutorial-style campaigns.</a:t>
            </a:r>
          </a:p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962879" y="-3796075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1" y="0"/>
                </a:lnTo>
                <a:lnTo>
                  <a:pt x="14029041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07442" y="9258300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5" y="0"/>
                </a:lnTo>
                <a:lnTo>
                  <a:pt x="2726385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373264" y="674687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5"/>
                </a:moveTo>
                <a:lnTo>
                  <a:pt x="0" y="3670485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1345" y="1807566"/>
            <a:ext cx="16332109" cy="116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5"/>
              </a:lnSpc>
            </a:pPr>
            <a:r>
              <a:rPr lang="en-US" sz="6089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STRATEGIC RECOMMENDATIONS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344" y="3606644"/>
            <a:ext cx="17203290" cy="499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9439" indent="-439719" lvl="1">
              <a:lnSpc>
                <a:spcPts val="5702"/>
              </a:lnSpc>
              <a:buFont typeface="Arial"/>
              <a:buChar char="•"/>
            </a:pPr>
            <a:r>
              <a:rPr lang="en-US" b="true" sz="4073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Focus pos</a:t>
            </a:r>
            <a:r>
              <a:rPr lang="en-US" b="true" sz="4073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t</a:t>
            </a:r>
            <a:r>
              <a:rPr lang="en-US" b="true" sz="4073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ing between Tuesday–Friday for maximum engagement</a:t>
            </a:r>
          </a:p>
          <a:p>
            <a:pPr algn="l" marL="879439" indent="-439719" lvl="1">
              <a:lnSpc>
                <a:spcPts val="5702"/>
              </a:lnSpc>
              <a:buFont typeface="Arial"/>
              <a:buChar char="•"/>
            </a:pPr>
            <a:r>
              <a:rPr lang="en-US" b="true" sz="4073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Boost use of Reels and Story formats</a:t>
            </a:r>
          </a:p>
          <a:p>
            <a:pPr algn="l" marL="879439" indent="-439719" lvl="1">
              <a:lnSpc>
                <a:spcPts val="5702"/>
              </a:lnSpc>
              <a:buFont typeface="Arial"/>
              <a:buChar char="•"/>
            </a:pPr>
            <a:r>
              <a:rPr lang="en-US" b="true" sz="4073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Maintain consistent posting in high-engagement months (Q1)</a:t>
            </a:r>
          </a:p>
          <a:p>
            <a:pPr algn="l" marL="879439" indent="-439719" lvl="1">
              <a:lnSpc>
                <a:spcPts val="5702"/>
              </a:lnSpc>
              <a:buFont typeface="Arial"/>
              <a:buChar char="•"/>
            </a:pPr>
            <a:r>
              <a:rPr lang="en-US" b="true" sz="4073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Highlight tutorial and giveaway campaigns</a:t>
            </a:r>
          </a:p>
          <a:p>
            <a:pPr algn="l" marL="879439" indent="-439719" lvl="1">
              <a:lnSpc>
                <a:spcPts val="5702"/>
              </a:lnSpc>
              <a:buFont typeface="Arial"/>
              <a:buChar char="•"/>
            </a:pPr>
            <a:r>
              <a:rPr lang="en-US" b="true" sz="4073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Use “Curious” and “Excited” tones in captions and visuals</a:t>
            </a:r>
          </a:p>
          <a:p>
            <a:pPr algn="l" marL="879439" indent="-439719" lvl="1">
              <a:lnSpc>
                <a:spcPts val="5702"/>
              </a:lnSpc>
              <a:buFont typeface="Arial"/>
              <a:buChar char="•"/>
            </a:pPr>
            <a:r>
              <a:rPr lang="en-US" b="true" sz="4073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Expand influencer collaborations</a:t>
            </a:r>
          </a:p>
          <a:p>
            <a:pPr algn="l">
              <a:lnSpc>
                <a:spcPts val="570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962879" y="-3796075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1" y="0"/>
                </a:lnTo>
                <a:lnTo>
                  <a:pt x="14029041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07442" y="9258300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5" y="0"/>
                </a:lnTo>
                <a:lnTo>
                  <a:pt x="2726385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373264" y="674687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5"/>
                </a:moveTo>
                <a:lnTo>
                  <a:pt x="0" y="3670485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2175" y="1449510"/>
            <a:ext cx="17178460" cy="8796444"/>
          </a:xfrm>
          <a:custGeom>
            <a:avLst/>
            <a:gdLst/>
            <a:ahLst/>
            <a:cxnLst/>
            <a:rect r="r" b="b" t="t" l="l"/>
            <a:pathLst>
              <a:path h="8796444" w="17178460">
                <a:moveTo>
                  <a:pt x="0" y="0"/>
                </a:moveTo>
                <a:lnTo>
                  <a:pt x="17178459" y="0"/>
                </a:lnTo>
                <a:lnTo>
                  <a:pt x="17178459" y="8796444"/>
                </a:lnTo>
                <a:lnTo>
                  <a:pt x="0" y="879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86" r="0" b="-488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71479" y="-81838"/>
            <a:ext cx="12868554" cy="150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4"/>
              </a:lnSpc>
            </a:pPr>
            <a:r>
              <a:rPr lang="en-US" sz="7860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POWER BI DASHBOARD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129480" y="-4181744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0" y="0"/>
                </a:lnTo>
                <a:lnTo>
                  <a:pt x="14029040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804214" y="6975886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4"/>
                </a:moveTo>
                <a:lnTo>
                  <a:pt x="0" y="3670484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80631" y="2018335"/>
            <a:ext cx="13526737" cy="276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93"/>
              </a:lnSpc>
            </a:pPr>
            <a:r>
              <a:rPr lang="en-US" sz="14495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THANK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80631" y="4210334"/>
            <a:ext cx="13526737" cy="276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93"/>
              </a:lnSpc>
            </a:pPr>
            <a:r>
              <a:rPr lang="en-US" sz="14495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129480" y="-4181744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0" y="0"/>
                </a:lnTo>
                <a:lnTo>
                  <a:pt x="14029040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55983">
            <a:off x="-1134438" y="8337293"/>
            <a:ext cx="5247780" cy="2774785"/>
          </a:xfrm>
          <a:custGeom>
            <a:avLst/>
            <a:gdLst/>
            <a:ahLst/>
            <a:cxnLst/>
            <a:rect r="r" b="b" t="t" l="l"/>
            <a:pathLst>
              <a:path h="2774785" w="5247780">
                <a:moveTo>
                  <a:pt x="0" y="0"/>
                </a:moveTo>
                <a:lnTo>
                  <a:pt x="5247780" y="0"/>
                </a:lnTo>
                <a:lnTo>
                  <a:pt x="5247780" y="2774784"/>
                </a:lnTo>
                <a:lnTo>
                  <a:pt x="0" y="27747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10835" y="3199028"/>
            <a:ext cx="13249123" cy="560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758" indent="-431879" lvl="1">
              <a:lnSpc>
                <a:spcPts val="5601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Project Title: Instagram Performance Analytics for Sugar Cosmetics</a:t>
            </a:r>
          </a:p>
          <a:p>
            <a:pPr algn="ctr" marL="863758" indent="-431879" lvl="1">
              <a:lnSpc>
                <a:spcPts val="5601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Subtitle: Digital Marketing | Social Media Analytics | Data Analyst</a:t>
            </a:r>
          </a:p>
          <a:p>
            <a:pPr algn="ctr" marL="863758" indent="-431879" lvl="1">
              <a:lnSpc>
                <a:spcPts val="5601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Amiri"/>
                <a:ea typeface="Amiri"/>
                <a:cs typeface="Amiri"/>
                <a:sym typeface="Amiri"/>
              </a:rPr>
              <a:t>Debashish Borah</a:t>
            </a:r>
          </a:p>
          <a:p>
            <a:pPr algn="ctr" marL="863758" indent="-431879" lvl="1">
              <a:lnSpc>
                <a:spcPts val="5601"/>
              </a:lnSpc>
              <a:buFont typeface="Arial"/>
              <a:buChar char="•"/>
            </a:pPr>
            <a:r>
              <a:rPr lang="en-US" b="true" sz="4000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Tools Used: Power BI | Google Sheets | Canva</a:t>
            </a:r>
          </a:p>
          <a:p>
            <a:pPr algn="ctr" marL="863758" indent="-431879" lvl="1">
              <a:lnSpc>
                <a:spcPts val="5601"/>
              </a:lnSpc>
              <a:buFont typeface="Arial"/>
              <a:buChar char="•"/>
            </a:pPr>
          </a:p>
          <a:p>
            <a:pPr algn="ctr">
              <a:lnSpc>
                <a:spcPts val="560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883267" y="7435490"/>
            <a:ext cx="6521466" cy="1938319"/>
          </a:xfrm>
          <a:custGeom>
            <a:avLst/>
            <a:gdLst/>
            <a:ahLst/>
            <a:cxnLst/>
            <a:rect r="r" b="b" t="t" l="l"/>
            <a:pathLst>
              <a:path h="1938319" w="6521466">
                <a:moveTo>
                  <a:pt x="0" y="0"/>
                </a:moveTo>
                <a:lnTo>
                  <a:pt x="6521466" y="0"/>
                </a:lnTo>
                <a:lnTo>
                  <a:pt x="6521466" y="1938319"/>
                </a:lnTo>
                <a:lnTo>
                  <a:pt x="0" y="1938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4686" r="0" b="-5961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46569" y="1097085"/>
            <a:ext cx="11794862" cy="169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0"/>
              </a:lnSpc>
            </a:pPr>
            <a:r>
              <a:rPr lang="en-US" sz="8857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INTRODUCTION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129480" y="-4181744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0" y="0"/>
                </a:lnTo>
                <a:lnTo>
                  <a:pt x="14029040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804214" y="6975886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4"/>
                </a:moveTo>
                <a:lnTo>
                  <a:pt x="0" y="3670484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8994" y="676275"/>
            <a:ext cx="12721191" cy="169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0"/>
              </a:lnSpc>
            </a:pPr>
            <a:r>
              <a:rPr lang="en-US" sz="8857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68994" y="2843282"/>
            <a:ext cx="12548828" cy="596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18104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Objective:</a:t>
            </a:r>
          </a:p>
          <a:p>
            <a:pPr algn="ctr" marL="818104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 Analyze Sugar C</a:t>
            </a: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osmetics’ Instagram performance to identify engagement trends and content strategies.</a:t>
            </a:r>
          </a:p>
          <a:p>
            <a:pPr algn="ctr" marL="818104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Business Goals:</a:t>
            </a:r>
          </a:p>
          <a:p>
            <a:pPr algn="ctr" marL="818104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Evaluate engagement and reach performance</a:t>
            </a:r>
          </a:p>
          <a:p>
            <a:pPr algn="ctr" marL="818104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Identify best-performing content types and times</a:t>
            </a:r>
          </a:p>
          <a:p>
            <a:pPr algn="ctr" marL="818104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Provide actionable insights for social media optimization</a:t>
            </a:r>
          </a:p>
          <a:p>
            <a:pPr algn="ctr">
              <a:lnSpc>
                <a:spcPts val="530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129480" y="-4181744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0" y="0"/>
                </a:lnTo>
                <a:lnTo>
                  <a:pt x="14029040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804214" y="6975886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4"/>
                </a:moveTo>
                <a:lnTo>
                  <a:pt x="0" y="3670484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83951" y="592160"/>
            <a:ext cx="10397928" cy="287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1"/>
              </a:lnSpc>
            </a:pPr>
            <a:r>
              <a:rPr lang="en-US" sz="7808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DATA SUMMARY &amp; CLEANING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69586" y="3393173"/>
            <a:ext cx="12548828" cy="73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8103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Dataset: 50,000 Instag</a:t>
            </a: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ram posts</a:t>
            </a:r>
          </a:p>
          <a:p>
            <a:pPr algn="l" marL="818103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Source Columns: Post Type, Campaign Type, Hashtags, Likes, Comments, Shares, Reach, Impressions, etc.</a:t>
            </a:r>
          </a:p>
          <a:p>
            <a:pPr algn="l" marL="818103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Cleaning Steps:</a:t>
            </a:r>
          </a:p>
          <a:p>
            <a:pPr algn="l" marL="818103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Checked for missing values (none found)</a:t>
            </a:r>
          </a:p>
          <a:p>
            <a:pPr algn="l" marL="818103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Removed duplicates (none found)</a:t>
            </a:r>
          </a:p>
          <a:p>
            <a:pPr algn="l" marL="818103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Outliers verified (valid)</a:t>
            </a:r>
          </a:p>
          <a:p>
            <a:pPr algn="l" marL="818103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Added calculated fields (Engagement Count, Rate, Month-Year, Weekday, Hashtag Count)</a:t>
            </a:r>
          </a:p>
          <a:p>
            <a:pPr algn="l" marL="818103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✅ Final Sheet: Cleaned_Data (ready for visualization)</a:t>
            </a:r>
          </a:p>
          <a:p>
            <a:pPr algn="l" marL="818103" indent="-409052" lvl="1">
              <a:lnSpc>
                <a:spcPts val="5304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865254" y="-4356748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1" y="0"/>
                </a:lnTo>
                <a:lnTo>
                  <a:pt x="14029041" y="19000496"/>
                </a:lnTo>
                <a:lnTo>
                  <a:pt x="0" y="19000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804214" y="6975886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4"/>
                </a:moveTo>
                <a:lnTo>
                  <a:pt x="0" y="3670484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284753"/>
            <a:ext cx="11087684" cy="1722065"/>
          </a:xfrm>
          <a:custGeom>
            <a:avLst/>
            <a:gdLst/>
            <a:ahLst/>
            <a:cxnLst/>
            <a:rect r="r" b="b" t="t" l="l"/>
            <a:pathLst>
              <a:path h="1722065" w="11087684">
                <a:moveTo>
                  <a:pt x="0" y="0"/>
                </a:moveTo>
                <a:lnTo>
                  <a:pt x="11087684" y="0"/>
                </a:lnTo>
                <a:lnTo>
                  <a:pt x="11087684" y="1722065"/>
                </a:lnTo>
                <a:lnTo>
                  <a:pt x="0" y="1722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0291" y="5254468"/>
            <a:ext cx="10924501" cy="1815442"/>
          </a:xfrm>
          <a:custGeom>
            <a:avLst/>
            <a:gdLst/>
            <a:ahLst/>
            <a:cxnLst/>
            <a:rect r="r" b="b" t="t" l="l"/>
            <a:pathLst>
              <a:path h="1815442" w="10924501">
                <a:moveTo>
                  <a:pt x="0" y="0"/>
                </a:moveTo>
                <a:lnTo>
                  <a:pt x="10924501" y="0"/>
                </a:lnTo>
                <a:lnTo>
                  <a:pt x="10924501" y="1815442"/>
                </a:lnTo>
                <a:lnTo>
                  <a:pt x="0" y="1815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7491" y="733425"/>
            <a:ext cx="15844567" cy="146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68"/>
              </a:lnSpc>
            </a:pPr>
            <a:r>
              <a:rPr lang="en-US" sz="7691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KEY KPIS (POWER BI CARDS)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25692" y="2990813"/>
            <a:ext cx="10671029" cy="791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M</a:t>
            </a: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etricValue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Total Posts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50,002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Total Likes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147,728,279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Total Comments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18,459,361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Total Reach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987,423,288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Total Impressions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1,276,045,750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Avg Engagement Rate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  <a:r>
              <a:rPr lang="en-US" b="true" sz="3222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18.53%</a:t>
            </a:r>
          </a:p>
          <a:p>
            <a:pPr algn="l" marL="695683" indent="-347841" lvl="1">
              <a:lnSpc>
                <a:spcPts val="4511"/>
              </a:lnSpc>
              <a:buFont typeface="Arial"/>
              <a:buChar char="•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83119" y="7174685"/>
            <a:ext cx="10242573" cy="260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8"/>
              </a:lnSpc>
            </a:pPr>
            <a:r>
              <a:rPr lang="en-US" sz="3591">
                <a:solidFill>
                  <a:srgbClr val="D6161A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INSIGHT: SUGAR COSMETICS MAINTAINS STRONG ENGAGEMENT (~18%), INDICATING AN ACTIVE AND LOYAL INSTAGRAM AUDIENCE.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129480" y="-4181744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0" y="0"/>
                </a:lnTo>
                <a:lnTo>
                  <a:pt x="14029040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804214" y="6975886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4"/>
                </a:moveTo>
                <a:lnTo>
                  <a:pt x="0" y="3670484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36591" y="1449510"/>
            <a:ext cx="10775349" cy="5217822"/>
          </a:xfrm>
          <a:custGeom>
            <a:avLst/>
            <a:gdLst/>
            <a:ahLst/>
            <a:cxnLst/>
            <a:rect r="r" b="b" t="t" l="l"/>
            <a:pathLst>
              <a:path h="5217822" w="10775349">
                <a:moveTo>
                  <a:pt x="0" y="0"/>
                </a:moveTo>
                <a:lnTo>
                  <a:pt x="10775349" y="0"/>
                </a:lnTo>
                <a:lnTo>
                  <a:pt x="10775349" y="5217822"/>
                </a:lnTo>
                <a:lnTo>
                  <a:pt x="0" y="5217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877" r="0" b="-1287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89771" y="-195704"/>
            <a:ext cx="11794862" cy="169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0"/>
              </a:lnSpc>
            </a:pPr>
            <a:r>
              <a:rPr lang="en-US" sz="8857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MONTHLY TREND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8159" y="6872425"/>
            <a:ext cx="16598084" cy="382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6"/>
              </a:lnSpc>
            </a:pPr>
            <a:r>
              <a:rPr lang="en-US" sz="3126" b="true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Insights:</a:t>
            </a:r>
          </a:p>
          <a:p>
            <a:pPr algn="ctr" marL="674985" indent="-337493" lvl="1">
              <a:lnSpc>
                <a:spcPts val="4376"/>
              </a:lnSpc>
              <a:buFont typeface="Arial"/>
              <a:buChar char="•"/>
            </a:pPr>
            <a:r>
              <a:rPr lang="en-US" b="true" sz="3126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P</a:t>
            </a:r>
            <a:r>
              <a:rPr lang="en-US" b="true" sz="3126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osting frequency remained consistent.</a:t>
            </a:r>
          </a:p>
          <a:p>
            <a:pPr algn="ctr" marL="674985" indent="-337493" lvl="1">
              <a:lnSpc>
                <a:spcPts val="4376"/>
              </a:lnSpc>
              <a:buFont typeface="Arial"/>
              <a:buChar char="•"/>
            </a:pPr>
            <a:r>
              <a:rPr lang="en-US" b="true" sz="3126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Highest engagement observed in Jan–Mar 2025.</a:t>
            </a:r>
          </a:p>
          <a:p>
            <a:pPr algn="ctr" marL="674985" indent="-337493" lvl="1">
              <a:lnSpc>
                <a:spcPts val="4376"/>
              </a:lnSpc>
              <a:buFont typeface="Arial"/>
              <a:buChar char="•"/>
            </a:pPr>
            <a:r>
              <a:rPr lang="en-US" b="true" sz="3126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Steady engagement rate around 18–19% shows stable content performance.</a:t>
            </a:r>
          </a:p>
          <a:p>
            <a:pPr algn="ctr">
              <a:lnSpc>
                <a:spcPts val="4376"/>
              </a:lnSpc>
            </a:pPr>
            <a:r>
              <a:rPr lang="en-US" sz="3126" b="true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📌 Recommendation: Maintain posting consistency during high-engagement months (Jan–Mar) for campaigns and product launches.</a:t>
            </a:r>
          </a:p>
          <a:p>
            <a:pPr algn="ctr">
              <a:lnSpc>
                <a:spcPts val="437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129480" y="-4181744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0" y="0"/>
                </a:lnTo>
                <a:lnTo>
                  <a:pt x="14029040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804214" y="6975886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4"/>
                </a:moveTo>
                <a:lnTo>
                  <a:pt x="0" y="3670484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36591" y="1701959"/>
            <a:ext cx="9408029" cy="4556286"/>
          </a:xfrm>
          <a:custGeom>
            <a:avLst/>
            <a:gdLst/>
            <a:ahLst/>
            <a:cxnLst/>
            <a:rect r="r" b="b" t="t" l="l"/>
            <a:pathLst>
              <a:path h="4556286" w="9408029">
                <a:moveTo>
                  <a:pt x="0" y="0"/>
                </a:moveTo>
                <a:lnTo>
                  <a:pt x="9408029" y="0"/>
                </a:lnTo>
                <a:lnTo>
                  <a:pt x="9408029" y="4556286"/>
                </a:lnTo>
                <a:lnTo>
                  <a:pt x="0" y="4556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202" r="0" b="-1420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9570" y="3016"/>
            <a:ext cx="16475263" cy="1698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0"/>
              </a:lnSpc>
            </a:pPr>
            <a:r>
              <a:rPr lang="en-US" sz="8857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WEEKDAY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6106" y="6413273"/>
            <a:ext cx="13895789" cy="4004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8"/>
              </a:lnSpc>
            </a:pPr>
            <a:r>
              <a:rPr lang="en-US" sz="3820" b="true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Ins</a:t>
            </a:r>
            <a:r>
              <a:rPr lang="en-US" sz="3820" b="true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ights:</a:t>
            </a:r>
          </a:p>
          <a:p>
            <a:pPr algn="ctr" marL="824866" indent="-412433" lvl="1">
              <a:lnSpc>
                <a:spcPts val="5348"/>
              </a:lnSpc>
              <a:buFont typeface="Arial"/>
              <a:buChar char="•"/>
            </a:pPr>
            <a:r>
              <a:rPr lang="en-US" b="true" sz="3820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Wednesday and Friday have the highest engagement rates.</a:t>
            </a:r>
          </a:p>
          <a:p>
            <a:pPr algn="ctr" marL="824866" indent="-412433" lvl="1">
              <a:lnSpc>
                <a:spcPts val="5348"/>
              </a:lnSpc>
              <a:buFont typeface="Arial"/>
              <a:buChar char="•"/>
            </a:pPr>
            <a:r>
              <a:rPr lang="en-US" b="true" sz="3820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Engagement slightly dips on weekends.</a:t>
            </a:r>
          </a:p>
          <a:p>
            <a:pPr algn="ctr">
              <a:lnSpc>
                <a:spcPts val="5348"/>
              </a:lnSpc>
            </a:pPr>
            <a:r>
              <a:rPr lang="en-US" sz="3820" b="true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📌 Recommendation: Focus key content drops midweek (Tues–Fri).</a:t>
            </a:r>
          </a:p>
          <a:p>
            <a:pPr algn="ctr">
              <a:lnSpc>
                <a:spcPts val="534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129480" y="-4181744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0" y="0"/>
                </a:lnTo>
                <a:lnTo>
                  <a:pt x="14029040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804214" y="6975886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4"/>
                </a:moveTo>
                <a:lnTo>
                  <a:pt x="0" y="3670484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50319" y="1028700"/>
            <a:ext cx="9875534" cy="5721989"/>
          </a:xfrm>
          <a:custGeom>
            <a:avLst/>
            <a:gdLst/>
            <a:ahLst/>
            <a:cxnLst/>
            <a:rect r="r" b="b" t="t" l="l"/>
            <a:pathLst>
              <a:path h="5721989" w="9875534">
                <a:moveTo>
                  <a:pt x="0" y="0"/>
                </a:moveTo>
                <a:lnTo>
                  <a:pt x="9875534" y="0"/>
                </a:lnTo>
                <a:lnTo>
                  <a:pt x="9875534" y="5721989"/>
                </a:lnTo>
                <a:lnTo>
                  <a:pt x="0" y="57219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43" r="0" b="-41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843" y="-74328"/>
            <a:ext cx="15903637" cy="125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5"/>
              </a:lnSpc>
            </a:pPr>
            <a:r>
              <a:rPr lang="en-US" sz="6589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CONTENT TYPE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5725" y="6674489"/>
            <a:ext cx="15671755" cy="3971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3789" b="true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Insights:</a:t>
            </a:r>
          </a:p>
          <a:p>
            <a:pPr algn="ctr" marL="818104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Reels and St</a:t>
            </a: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ories perform best (Avg ER ~18.6%)</a:t>
            </a:r>
          </a:p>
          <a:p>
            <a:pPr algn="ctr" marL="818104" indent="-409052" lvl="1">
              <a:lnSpc>
                <a:spcPts val="5304"/>
              </a:lnSpc>
              <a:buFont typeface="Arial"/>
              <a:buChar char="•"/>
            </a:pPr>
            <a:r>
              <a:rPr lang="en-US" b="true" sz="3789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Images show slightly lower engagement (~18.4%)</a:t>
            </a:r>
          </a:p>
          <a:p>
            <a:pPr algn="ctr">
              <a:lnSpc>
                <a:spcPts val="5304"/>
              </a:lnSpc>
            </a:pPr>
            <a:r>
              <a:rPr lang="en-US" sz="3789" b="true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📌 Recommendation: Increase short-form video (Reels) usage; maintain Stories for interaction.</a:t>
            </a:r>
          </a:p>
          <a:p>
            <a:pPr algn="ctr">
              <a:lnSpc>
                <a:spcPts val="530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73231" y="-4035481"/>
            <a:ext cx="14029041" cy="19000497"/>
          </a:xfrm>
          <a:custGeom>
            <a:avLst/>
            <a:gdLst/>
            <a:ahLst/>
            <a:cxnLst/>
            <a:rect r="r" b="b" t="t" l="l"/>
            <a:pathLst>
              <a:path h="19000497" w="14029041">
                <a:moveTo>
                  <a:pt x="0" y="0"/>
                </a:moveTo>
                <a:lnTo>
                  <a:pt x="14029041" y="0"/>
                </a:lnTo>
                <a:lnTo>
                  <a:pt x="14029041" y="19000497"/>
                </a:lnTo>
                <a:lnTo>
                  <a:pt x="0" y="190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45427" y="-38573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0" y="0"/>
                </a:moveTo>
                <a:lnTo>
                  <a:pt x="2232377" y="0"/>
                </a:lnTo>
                <a:lnTo>
                  <a:pt x="2232377" y="3670485"/>
                </a:lnTo>
                <a:lnTo>
                  <a:pt x="0" y="3670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373264" y="6746872"/>
            <a:ext cx="2232377" cy="3670485"/>
          </a:xfrm>
          <a:custGeom>
            <a:avLst/>
            <a:gdLst/>
            <a:ahLst/>
            <a:cxnLst/>
            <a:rect r="r" b="b" t="t" l="l"/>
            <a:pathLst>
              <a:path h="3670485" w="2232377">
                <a:moveTo>
                  <a:pt x="2232377" y="3670485"/>
                </a:moveTo>
                <a:lnTo>
                  <a:pt x="0" y="3670485"/>
                </a:lnTo>
                <a:lnTo>
                  <a:pt x="0" y="0"/>
                </a:lnTo>
                <a:lnTo>
                  <a:pt x="2232377" y="0"/>
                </a:lnTo>
                <a:lnTo>
                  <a:pt x="2232377" y="367048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015" y="9032013"/>
            <a:ext cx="2726384" cy="1385344"/>
          </a:xfrm>
          <a:custGeom>
            <a:avLst/>
            <a:gdLst/>
            <a:ahLst/>
            <a:cxnLst/>
            <a:rect r="r" b="b" t="t" l="l"/>
            <a:pathLst>
              <a:path h="1385344" w="2726384">
                <a:moveTo>
                  <a:pt x="0" y="0"/>
                </a:moveTo>
                <a:lnTo>
                  <a:pt x="2726384" y="0"/>
                </a:lnTo>
                <a:lnTo>
                  <a:pt x="2726384" y="1385344"/>
                </a:lnTo>
                <a:lnTo>
                  <a:pt x="0" y="138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2" y="-385732"/>
            <a:ext cx="2861901" cy="2431423"/>
          </a:xfrm>
          <a:custGeom>
            <a:avLst/>
            <a:gdLst/>
            <a:ahLst/>
            <a:cxnLst/>
            <a:rect r="r" b="b" t="t" l="l"/>
            <a:pathLst>
              <a:path h="2431423" w="2861901">
                <a:moveTo>
                  <a:pt x="0" y="0"/>
                </a:moveTo>
                <a:lnTo>
                  <a:pt x="2861901" y="0"/>
                </a:lnTo>
                <a:lnTo>
                  <a:pt x="2861901" y="2431423"/>
                </a:lnTo>
                <a:lnTo>
                  <a:pt x="0" y="2431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36591" y="1491597"/>
            <a:ext cx="9750389" cy="5562214"/>
          </a:xfrm>
          <a:custGeom>
            <a:avLst/>
            <a:gdLst/>
            <a:ahLst/>
            <a:cxnLst/>
            <a:rect r="r" b="b" t="t" l="l"/>
            <a:pathLst>
              <a:path h="5562214" w="9750389">
                <a:moveTo>
                  <a:pt x="0" y="0"/>
                </a:moveTo>
                <a:lnTo>
                  <a:pt x="9750389" y="0"/>
                </a:lnTo>
                <a:lnTo>
                  <a:pt x="9750389" y="5562213"/>
                </a:lnTo>
                <a:lnTo>
                  <a:pt x="0" y="5562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9098" y="327678"/>
            <a:ext cx="16332109" cy="116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25"/>
              </a:lnSpc>
            </a:pPr>
            <a:r>
              <a:rPr lang="en-US" sz="6089">
                <a:solidFill>
                  <a:srgbClr val="D67652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CAMPAIGN &amp; EMOTION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4885" y="7080242"/>
            <a:ext cx="14762919" cy="365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Insights:</a:t>
            </a:r>
          </a:p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Tut</a:t>
            </a: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orials and Giveaways yield top engagement (~18.5%+).</a:t>
            </a:r>
          </a:p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Curious and Excited emotional tones drive the best reactions.</a:t>
            </a:r>
          </a:p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  <a:r>
              <a:rPr lang="en-US" b="true" sz="3495">
                <a:solidFill>
                  <a:srgbClr val="000000"/>
                </a:solidFill>
                <a:latin typeface="Amiri Bold"/>
                <a:ea typeface="Amiri Bold"/>
                <a:cs typeface="Amiri Bold"/>
                <a:sym typeface="Amiri Bold"/>
              </a:rPr>
              <a:t>📌 Recommendation: Continue using curiosity-driven content and tutorial-style campaigns.</a:t>
            </a:r>
          </a:p>
          <a:p>
            <a:pPr algn="l" marL="754686" indent="-377343" lvl="1">
              <a:lnSpc>
                <a:spcPts val="4893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DAG36Rwhjk0</dc:identifier>
  <dcterms:modified xsi:type="dcterms:W3CDTF">2011-08-01T06:04:30Z</dcterms:modified>
  <cp:revision>1</cp:revision>
  <dc:title>Cream Green Vintage Research Report Presentation </dc:title>
</cp:coreProperties>
</file>